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3" r:id="rId4"/>
    <p:sldId id="257" r:id="rId5"/>
    <p:sldId id="258" r:id="rId6"/>
    <p:sldId id="259" r:id="rId7"/>
    <p:sldId id="263" r:id="rId8"/>
    <p:sldId id="260" r:id="rId9"/>
    <p:sldId id="264" r:id="rId10"/>
    <p:sldId id="265" r:id="rId11"/>
    <p:sldId id="267" r:id="rId12"/>
    <p:sldId id="271" r:id="rId13"/>
    <p:sldId id="269" r:id="rId14"/>
    <p:sldId id="270" r:id="rId15"/>
    <p:sldId id="277" r:id="rId16"/>
    <p:sldId id="282" r:id="rId17"/>
    <p:sldId id="272" r:id="rId18"/>
    <p:sldId id="274" r:id="rId19"/>
    <p:sldId id="275" r:id="rId20"/>
    <p:sldId id="281" r:id="rId21"/>
    <p:sldId id="286" r:id="rId22"/>
    <p:sldId id="287" r:id="rId23"/>
    <p:sldId id="288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6879-4DD4-430B-BC2A-39945484AD07}" type="datetimeFigureOut">
              <a:rPr lang="en-US" smtClean="0"/>
              <a:pPr/>
              <a:t>7/22/2009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1BD0-BD97-4075-8444-237377EC9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6879-4DD4-430B-BC2A-39945484AD07}" type="datetimeFigureOut">
              <a:rPr lang="en-US" smtClean="0"/>
              <a:pPr/>
              <a:t>7/22/2009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1BD0-BD97-4075-8444-237377EC9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6879-4DD4-430B-BC2A-39945484AD07}" type="datetimeFigureOut">
              <a:rPr lang="en-US" smtClean="0"/>
              <a:pPr/>
              <a:t>7/22/2009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1BD0-BD97-4075-8444-237377EC9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6879-4DD4-430B-BC2A-39945484AD07}" type="datetimeFigureOut">
              <a:rPr lang="en-US" smtClean="0"/>
              <a:pPr/>
              <a:t>7/22/2009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1BD0-BD97-4075-8444-237377EC9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6879-4DD4-430B-BC2A-39945484AD07}" type="datetimeFigureOut">
              <a:rPr lang="en-US" smtClean="0"/>
              <a:pPr/>
              <a:t>7/22/2009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1BD0-BD97-4075-8444-237377EC9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6879-4DD4-430B-BC2A-39945484AD07}" type="datetimeFigureOut">
              <a:rPr lang="en-US" smtClean="0"/>
              <a:pPr/>
              <a:t>7/22/2009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1BD0-BD97-4075-8444-237377EC9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6879-4DD4-430B-BC2A-39945484AD07}" type="datetimeFigureOut">
              <a:rPr lang="en-US" smtClean="0"/>
              <a:pPr/>
              <a:t>7/22/2009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1BD0-BD97-4075-8444-237377EC9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6879-4DD4-430B-BC2A-39945484AD07}" type="datetimeFigureOut">
              <a:rPr lang="en-US" smtClean="0"/>
              <a:pPr/>
              <a:t>7/22/2009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1BD0-BD97-4075-8444-237377EC9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6879-4DD4-430B-BC2A-39945484AD07}" type="datetimeFigureOut">
              <a:rPr lang="en-US" smtClean="0"/>
              <a:pPr/>
              <a:t>7/22/2009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1BD0-BD97-4075-8444-237377EC9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6879-4DD4-430B-BC2A-39945484AD07}" type="datetimeFigureOut">
              <a:rPr lang="en-US" smtClean="0"/>
              <a:pPr/>
              <a:t>7/22/2009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1BD0-BD97-4075-8444-237377EC9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6879-4DD4-430B-BC2A-39945484AD07}" type="datetimeFigureOut">
              <a:rPr lang="en-US" smtClean="0"/>
              <a:pPr/>
              <a:t>7/22/2009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1BD0-BD97-4075-8444-237377EC9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36879-4DD4-430B-BC2A-39945484AD07}" type="datetimeFigureOut">
              <a:rPr lang="en-US" smtClean="0"/>
              <a:pPr/>
              <a:t>7/22/2009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B1BD0-BD97-4075-8444-237377EC9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1.jpe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petuumsoftware.com.br/" TargetMode="External"/><Relationship Id="rId7" Type="http://schemas.openxmlformats.org/officeDocument/2006/relationships/image" Target="../media/image7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hyperlink" Target="mailto:suporte@perpetuumsoft.com" TargetMode="External"/><Relationship Id="rId4" Type="http://schemas.openxmlformats.org/officeDocument/2006/relationships/hyperlink" Target="mailto:vendas@perpetuumsoft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71437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Report Sharp-Shooter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8358246" cy="1214446"/>
          </a:xfrm>
        </p:spPr>
        <p:txBody>
          <a:bodyPr>
            <a:normAutofit fontScale="92500" lnSpcReduction="20000"/>
          </a:bodyPr>
          <a:lstStyle/>
          <a:p>
            <a:r>
              <a:rPr lang="pt-BR" sz="2000" dirty="0" smtClean="0">
                <a:solidFill>
                  <a:schemeClr val="tx2"/>
                </a:solidFill>
              </a:rPr>
              <a:t>É o campeão de vendas,  mundialmente conhecido gerador de relatórios em.NET. </a:t>
            </a:r>
          </a:p>
          <a:p>
            <a:endParaRPr lang="pt-BR" sz="2000" dirty="0" smtClean="0">
              <a:solidFill>
                <a:schemeClr val="tx2"/>
              </a:solidFill>
            </a:endParaRPr>
          </a:p>
          <a:p>
            <a:r>
              <a:rPr lang="pt-BR" sz="2000" dirty="0" smtClean="0">
                <a:solidFill>
                  <a:schemeClr val="tx2"/>
                </a:solidFill>
              </a:rPr>
              <a:t>Desenvolvido para criar aplicativos de BI flexíveis e ricos em funcionalidades que podem resolver as mais complicadas tarefas analíticas e relatórios!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505094"/>
            <a:ext cx="384968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642941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Apresentação de Dados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2" y="714356"/>
            <a:ext cx="8643966" cy="1428760"/>
          </a:xfrm>
        </p:spPr>
        <p:txBody>
          <a:bodyPr>
            <a:normAutofit fontScale="77500" lnSpcReduction="20000"/>
          </a:bodyPr>
          <a:lstStyle/>
          <a:p>
            <a:r>
              <a:rPr lang="pt-BR" sz="2100" b="1" dirty="0" smtClean="0">
                <a:solidFill>
                  <a:schemeClr val="tx2"/>
                </a:solidFill>
              </a:rPr>
              <a:t>Medidores</a:t>
            </a:r>
          </a:p>
          <a:p>
            <a:r>
              <a:rPr lang="pt-BR" sz="2100" dirty="0" smtClean="0">
                <a:solidFill>
                  <a:schemeClr val="tx2"/>
                </a:solidFill>
              </a:rPr>
              <a:t>Recursos ilimitados para relatórios de apresentação de dados no formato de medidores! </a:t>
            </a:r>
          </a:p>
          <a:p>
            <a:endParaRPr lang="pt-BR" sz="2100" dirty="0" smtClean="0">
              <a:solidFill>
                <a:schemeClr val="tx2"/>
              </a:solidFill>
            </a:endParaRPr>
          </a:p>
          <a:p>
            <a:r>
              <a:rPr lang="pt-BR" sz="2100" dirty="0" smtClean="0">
                <a:solidFill>
                  <a:schemeClr val="tx2"/>
                </a:solidFill>
              </a:rPr>
              <a:t>Report Sharp Shooter têm uma coleção de mais de 180 medidores prontos para uso e medidores personalizados que permitem criar quaisquer novos tipos para visualizar dados em seus relatórios.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" name="Picture 6" descr="Z:\IMK\gauges\circle\SparklePurpleС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214554"/>
            <a:ext cx="1340224" cy="1340223"/>
          </a:xfrm>
          <a:prstGeom prst="rect">
            <a:avLst/>
          </a:prstGeom>
          <a:noFill/>
        </p:spPr>
      </p:pic>
      <p:pic>
        <p:nvPicPr>
          <p:cNvPr id="5" name="Picture 11" descr="Z:\IMK\gauges\Misc\SparkleBlueMis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1914" y="2214554"/>
            <a:ext cx="673824" cy="1354319"/>
          </a:xfrm>
          <a:prstGeom prst="rect">
            <a:avLst/>
          </a:prstGeom>
          <a:noFill/>
        </p:spPr>
      </p:pic>
      <p:pic>
        <p:nvPicPr>
          <p:cNvPr id="6" name="Picture 4" descr="Z:\IMK\gauges\gauges\SparklePurpleGau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4452" y="2214554"/>
            <a:ext cx="1340226" cy="1340225"/>
          </a:xfrm>
          <a:prstGeom prst="rect">
            <a:avLst/>
          </a:prstGeom>
          <a:noFill/>
        </p:spPr>
      </p:pic>
      <p:pic>
        <p:nvPicPr>
          <p:cNvPr id="7" name="Picture 8" descr="Z:\IMK\gauges\compasses + clocks\GlassBlueCloc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3392" y="2214554"/>
            <a:ext cx="1340225" cy="1340225"/>
          </a:xfrm>
          <a:prstGeom prst="rect">
            <a:avLst/>
          </a:prstGeom>
          <a:noFill/>
        </p:spPr>
      </p:pic>
      <p:pic>
        <p:nvPicPr>
          <p:cNvPr id="8" name="Picture 14" descr="Z:\IMK\gauges\tank+thermometer\SparkleGreenTan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2214554"/>
            <a:ext cx="909226" cy="1256459"/>
          </a:xfrm>
          <a:prstGeom prst="rect">
            <a:avLst/>
          </a:prstGeom>
          <a:noFill/>
        </p:spPr>
      </p:pic>
      <p:pic>
        <p:nvPicPr>
          <p:cNvPr id="10" name="Picture 5" descr="Z:\IMK\gauges\gauges\GlassBlueGau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3643314"/>
            <a:ext cx="1340225" cy="1326336"/>
          </a:xfrm>
          <a:prstGeom prst="rect">
            <a:avLst/>
          </a:prstGeom>
          <a:noFill/>
        </p:spPr>
      </p:pic>
      <p:pic>
        <p:nvPicPr>
          <p:cNvPr id="11" name="Picture 15" descr="Z:\IMK\gauges\gauges\SparkleBlackGaug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08243" y="3643314"/>
            <a:ext cx="1225714" cy="1451233"/>
          </a:xfrm>
          <a:prstGeom prst="rect">
            <a:avLst/>
          </a:prstGeom>
          <a:noFill/>
        </p:spPr>
      </p:pic>
      <p:pic>
        <p:nvPicPr>
          <p:cNvPr id="12" name="Picture 12" descr="Z:\IMK\gauges\Misc\SparkleGreenMisc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87495" y="3643314"/>
            <a:ext cx="945480" cy="1340225"/>
          </a:xfrm>
          <a:prstGeom prst="rect">
            <a:avLst/>
          </a:prstGeom>
          <a:noFill/>
        </p:spPr>
      </p:pic>
      <p:pic>
        <p:nvPicPr>
          <p:cNvPr id="13" name="Picture 10" descr="Z:\IMK\gauges\compasses + clocks\SparklePurpleCompas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3643314"/>
            <a:ext cx="1340226" cy="1340227"/>
          </a:xfrm>
          <a:prstGeom prst="rect">
            <a:avLst/>
          </a:prstGeom>
          <a:noFill/>
        </p:spPr>
      </p:pic>
      <p:pic>
        <p:nvPicPr>
          <p:cNvPr id="14" name="Picture 13" descr="Z:\IMK\gauges\Misc\SparklePurpleMisc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0027" y="5244489"/>
            <a:ext cx="2010337" cy="1113469"/>
          </a:xfrm>
          <a:prstGeom prst="rect">
            <a:avLst/>
          </a:prstGeom>
          <a:noFill/>
        </p:spPr>
      </p:pic>
      <p:pic>
        <p:nvPicPr>
          <p:cNvPr id="15" name="Picture 7" descr="Z:\IMK\gauges\compasses + clocks\SparkleBlueCompas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41764" y="4999974"/>
            <a:ext cx="1273178" cy="1500860"/>
          </a:xfrm>
          <a:prstGeom prst="rect">
            <a:avLst/>
          </a:prstGeom>
          <a:noFill/>
        </p:spPr>
      </p:pic>
      <p:pic>
        <p:nvPicPr>
          <p:cNvPr id="16" name="Picture 16" descr="Z:\IMK\gauges\Misc\AquaMisc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29322" y="5324181"/>
            <a:ext cx="2428892" cy="890901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7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Apresentação de Dados </a:t>
            </a:r>
            <a:br>
              <a:rPr lang="pt-BR" sz="28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Medidores</a:t>
            </a:r>
            <a:endParaRPr lang="en-US" sz="2400" dirty="0"/>
          </a:p>
        </p:txBody>
      </p:sp>
      <p:pic>
        <p:nvPicPr>
          <p:cNvPr id="6" name="Picture 3" descr="Z:\Site\screenshots\для Иры\RSS_Instruments_on_DataB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00174"/>
            <a:ext cx="5941250" cy="47530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785927"/>
            <a:ext cx="3457572" cy="928693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Apresentação de Dados </a:t>
            </a:r>
            <a:br>
              <a:rPr lang="pt-BR" sz="28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Cubos </a:t>
            </a:r>
            <a:endParaRPr lang="en-US" sz="27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3071810"/>
            <a:ext cx="3857652" cy="1214446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2"/>
                </a:solidFill>
              </a:rPr>
              <a:t>Os dados de seus relatórios também podem ser apresentados no formato de cubos.</a:t>
            </a:r>
          </a:p>
        </p:txBody>
      </p:sp>
      <p:pic>
        <p:nvPicPr>
          <p:cNvPr id="5122" name="Picture 2" descr="Z:\Site\screenshots\для Иры\RSS_Sales_by_Produ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44797"/>
            <a:ext cx="4161263" cy="5770285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714379"/>
          </a:xfrm>
        </p:spPr>
        <p:txBody>
          <a:bodyPr>
            <a:normAutofit/>
          </a:bodyPr>
          <a:lstStyle/>
          <a:p>
            <a:r>
              <a:rPr lang="pt-BR" sz="3100" b="1" dirty="0" smtClean="0">
                <a:solidFill>
                  <a:schemeClr val="tx2"/>
                </a:solidFill>
              </a:rPr>
              <a:t>Apresentação de Dados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Z:\ICON\Gallery_of_Icons\Общие иконки\BarCode\BarCode1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928934"/>
            <a:ext cx="1219200" cy="12192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0034" y="1785926"/>
            <a:ext cx="828680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000" dirty="0" smtClean="0">
                <a:solidFill>
                  <a:schemeClr val="tx2"/>
                </a:solidFill>
              </a:rPr>
              <a:t>Códigos de Barras, Códigos Postais, Fotos, Formas, Etiquetas, Marcas D’água e muito mais</a:t>
            </a:r>
            <a:endParaRPr lang="pt-BR" sz="2000" dirty="0">
              <a:solidFill>
                <a:schemeClr val="tx2"/>
              </a:solidFill>
            </a:endParaRPr>
          </a:p>
        </p:txBody>
      </p:sp>
      <p:pic>
        <p:nvPicPr>
          <p:cNvPr id="1027" name="Picture 3" descr="Z:\RSS\презентация\pic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143248"/>
            <a:ext cx="1152525" cy="1219200"/>
          </a:xfrm>
          <a:prstGeom prst="rect">
            <a:avLst/>
          </a:prstGeom>
          <a:noFill/>
        </p:spPr>
      </p:pic>
      <p:pic>
        <p:nvPicPr>
          <p:cNvPr id="1028" name="Picture 4" descr="Z:\RSS\презентация\Post cod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214686"/>
            <a:ext cx="1219200" cy="514350"/>
          </a:xfrm>
          <a:prstGeom prst="rect">
            <a:avLst/>
          </a:prstGeom>
          <a:noFill/>
        </p:spPr>
      </p:pic>
      <p:pic>
        <p:nvPicPr>
          <p:cNvPr id="1029" name="Picture 5" descr="Z:\RSS\презентация\Shap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357694"/>
            <a:ext cx="1219200" cy="1104900"/>
          </a:xfrm>
          <a:prstGeom prst="rect">
            <a:avLst/>
          </a:prstGeom>
          <a:noFill/>
        </p:spPr>
      </p:pic>
      <p:pic>
        <p:nvPicPr>
          <p:cNvPr id="1030" name="Picture 6" descr="Z:\RSS\презентация\waterm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357694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85729"/>
            <a:ext cx="8715404" cy="642941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Apresentação de Dados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785795"/>
            <a:ext cx="77724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400" b="1" dirty="0" smtClean="0">
                <a:solidFill>
                  <a:schemeClr val="tx2"/>
                </a:solidFill>
              </a:rPr>
              <a:t>Controles personalizados</a:t>
            </a:r>
          </a:p>
          <a:p>
            <a:pPr lvl="0" algn="ctr">
              <a:spcBef>
                <a:spcPct val="0"/>
              </a:spcBef>
              <a:defRPr/>
            </a:pPr>
            <a:endParaRPr lang="pt-BR" sz="2400" b="1" dirty="0" smtClean="0">
              <a:solidFill>
                <a:schemeClr val="tx2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pt-BR" sz="2800" dirty="0" smtClean="0">
                <a:solidFill>
                  <a:schemeClr val="tx2"/>
                </a:solidFill>
              </a:rPr>
              <a:t>Você pode usar qualquer controle personalizado ou biblioteca de terceiros como elementos dos relatórios</a:t>
            </a: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6" name="Picture 3" descr="Z:\RSS\презентация\map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0202" y="2000240"/>
            <a:ext cx="6600822" cy="4471524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14379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Modificação de Relatórios Finais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214422"/>
            <a:ext cx="7929618" cy="1214446"/>
          </a:xfrm>
        </p:spPr>
        <p:txBody>
          <a:bodyPr/>
          <a:lstStyle/>
          <a:p>
            <a:r>
              <a:rPr lang="pt-BR" sz="2000" dirty="0" smtClean="0">
                <a:solidFill>
                  <a:schemeClr val="tx2"/>
                </a:solidFill>
              </a:rPr>
              <a:t>O Designer do Usuário Final permite aos usuários finais fazer modificações em ambos, nos modelos de relatórios e no documento final.</a:t>
            </a:r>
          </a:p>
        </p:txBody>
      </p:sp>
      <p:pic>
        <p:nvPicPr>
          <p:cNvPr id="7170" name="Picture 2" descr="Z:\RSS\new features\доп\Design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601" y="2071678"/>
            <a:ext cx="5603357" cy="4214842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Personalização da Funcionalidade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6050" y="1785926"/>
            <a:ext cx="5429288" cy="4071966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2"/>
                </a:solidFill>
              </a:rPr>
              <a:t>Arquitetura de </a:t>
            </a:r>
            <a:r>
              <a:rPr lang="pt-BR" sz="2000" dirty="0" err="1" smtClean="0">
                <a:solidFill>
                  <a:schemeClr val="tx2"/>
                </a:solidFill>
              </a:rPr>
              <a:t>Plug-in</a:t>
            </a:r>
            <a:r>
              <a:rPr lang="pt-BR" sz="2000" dirty="0" smtClean="0">
                <a:solidFill>
                  <a:schemeClr val="tx2"/>
                </a:solidFill>
              </a:rPr>
              <a:t> Aberto que permite a adição de novas funcionalidades adicionando suas próprias DLL(s) como plug-in(s).</a:t>
            </a:r>
          </a:p>
          <a:p>
            <a:endParaRPr lang="pt-BR" sz="2000" dirty="0" smtClean="0">
              <a:solidFill>
                <a:schemeClr val="tx2"/>
              </a:solidFill>
            </a:endParaRPr>
          </a:p>
          <a:p>
            <a:endParaRPr lang="pt-BR" sz="2000" dirty="0" smtClean="0">
              <a:solidFill>
                <a:schemeClr val="tx2"/>
              </a:solidFill>
            </a:endParaRPr>
          </a:p>
          <a:p>
            <a:endParaRPr lang="pt-BR" sz="2000" dirty="0" smtClean="0">
              <a:solidFill>
                <a:schemeClr val="tx2"/>
              </a:solidFill>
            </a:endParaRPr>
          </a:p>
          <a:p>
            <a:endParaRPr lang="pt-BR" sz="2000" dirty="0" smtClean="0">
              <a:solidFill>
                <a:schemeClr val="tx2"/>
              </a:solidFill>
            </a:endParaRPr>
          </a:p>
          <a:p>
            <a:r>
              <a:rPr lang="pt-BR" sz="2000" dirty="0" smtClean="0">
                <a:solidFill>
                  <a:schemeClr val="tx2"/>
                </a:solidFill>
              </a:rPr>
              <a:t>Habilidade de personalizar a aparência e funcionalidade do Designer de modelos, Designer do Usuário Final e o Assistente.</a:t>
            </a:r>
            <a:endParaRPr lang="pt-BR" sz="2000" dirty="0">
              <a:solidFill>
                <a:schemeClr val="tx2"/>
              </a:solidFill>
            </a:endParaRPr>
          </a:p>
        </p:txBody>
      </p:sp>
      <p:pic>
        <p:nvPicPr>
          <p:cNvPr id="8194" name="Picture 2" descr="Z:\RSS\презентация\archit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1847850" cy="1909762"/>
          </a:xfrm>
          <a:prstGeom prst="rect">
            <a:avLst/>
          </a:prstGeom>
          <a:noFill/>
        </p:spPr>
      </p:pic>
      <p:pic>
        <p:nvPicPr>
          <p:cNvPr id="8195" name="Picture 3" descr="Z:\RSS\презентация\too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805254"/>
            <a:ext cx="2132012" cy="1909762"/>
          </a:xfrm>
          <a:prstGeom prst="rect">
            <a:avLst/>
          </a:prstGeom>
          <a:noFill/>
        </p:spPr>
      </p:pic>
    </p:spTree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642941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Exportação de Relatórios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214422"/>
            <a:ext cx="8358246" cy="1000132"/>
          </a:xfrm>
        </p:spPr>
        <p:txBody>
          <a:bodyPr>
            <a:noAutofit/>
          </a:bodyPr>
          <a:lstStyle/>
          <a:p>
            <a:r>
              <a:rPr lang="pt-BR" sz="2000" dirty="0" smtClean="0">
                <a:solidFill>
                  <a:schemeClr val="tx2"/>
                </a:solidFill>
              </a:rPr>
              <a:t>Você pode exportar para mais de 13 formatos:</a:t>
            </a:r>
          </a:p>
          <a:p>
            <a:r>
              <a:rPr lang="pt-BR" sz="2000" dirty="0" smtClean="0">
                <a:solidFill>
                  <a:schemeClr val="tx2"/>
                </a:solidFill>
              </a:rPr>
              <a:t>PDF, HTML, EMF, BMP, JPG, GIF, TIFF, PNG, Excel, Excel (XML), CSV, TXT e RTF.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 smtClean="0"/>
          </a:p>
        </p:txBody>
      </p:sp>
      <p:pic>
        <p:nvPicPr>
          <p:cNvPr id="1027" name="Picture 3" descr="Z:\ICON\Gallery_of_Icons\Общие иконки\Formats\Excel1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42" y="2428868"/>
            <a:ext cx="1219200" cy="1219200"/>
          </a:xfrm>
          <a:prstGeom prst="rect">
            <a:avLst/>
          </a:prstGeom>
          <a:noFill/>
        </p:spPr>
      </p:pic>
      <p:pic>
        <p:nvPicPr>
          <p:cNvPr id="1028" name="Picture 4" descr="Z:\ICON\Gallery_of_Icons\Общие иконки\Formats\gif1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714752"/>
            <a:ext cx="1219200" cy="1219200"/>
          </a:xfrm>
          <a:prstGeom prst="rect">
            <a:avLst/>
          </a:prstGeom>
          <a:noFill/>
        </p:spPr>
      </p:pic>
      <p:pic>
        <p:nvPicPr>
          <p:cNvPr id="1029" name="Picture 5" descr="Z:\ICON\Gallery_of_Icons\Общие иконки\Formats\HTML12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8314" y="2428868"/>
            <a:ext cx="1219200" cy="1219200"/>
          </a:xfrm>
          <a:prstGeom prst="rect">
            <a:avLst/>
          </a:prstGeom>
          <a:noFill/>
        </p:spPr>
      </p:pic>
      <p:pic>
        <p:nvPicPr>
          <p:cNvPr id="1030" name="Picture 6" descr="Z:\ICON\Gallery_of_Icons\Общие иконки\Formats\jpg12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714752"/>
            <a:ext cx="1219200" cy="1219200"/>
          </a:xfrm>
          <a:prstGeom prst="rect">
            <a:avLst/>
          </a:prstGeom>
          <a:noFill/>
        </p:spPr>
      </p:pic>
      <p:pic>
        <p:nvPicPr>
          <p:cNvPr id="1031" name="Picture 7" descr="Z:\ICON\Gallery_of_Icons\Общие иконки\Formats\PDF12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52786" y="2428868"/>
            <a:ext cx="1219200" cy="1219200"/>
          </a:xfrm>
          <a:prstGeom prst="rect">
            <a:avLst/>
          </a:prstGeom>
          <a:noFill/>
        </p:spPr>
      </p:pic>
      <p:pic>
        <p:nvPicPr>
          <p:cNvPr id="1032" name="Picture 8" descr="Z:\ICON\Gallery_of_Icons\Общие иконки\Formats\RTF1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67258" y="2428868"/>
            <a:ext cx="1219200" cy="1219200"/>
          </a:xfrm>
          <a:prstGeom prst="rect">
            <a:avLst/>
          </a:prstGeom>
          <a:noFill/>
        </p:spPr>
      </p:pic>
      <p:pic>
        <p:nvPicPr>
          <p:cNvPr id="1033" name="Picture 9" descr="Z:\ICON\Gallery_of_Icons\Общие иконки\Formats\tiff12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3537" y="3714752"/>
            <a:ext cx="1219200" cy="1219200"/>
          </a:xfrm>
          <a:prstGeom prst="rect">
            <a:avLst/>
          </a:prstGeom>
          <a:noFill/>
        </p:spPr>
      </p:pic>
      <p:pic>
        <p:nvPicPr>
          <p:cNvPr id="1034" name="Picture 10" descr="Z:\ICON\Gallery_of_Icons\Общие иконки\Formats\txt1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5066120"/>
            <a:ext cx="1219200" cy="1219200"/>
          </a:xfrm>
          <a:prstGeom prst="rect">
            <a:avLst/>
          </a:prstGeom>
          <a:noFill/>
        </p:spPr>
      </p:pic>
      <p:pic>
        <p:nvPicPr>
          <p:cNvPr id="1035" name="Picture 11" descr="Z:\ICON\Gallery_of_Icons\Общие иконки\Formats\Word12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96204" y="2428868"/>
            <a:ext cx="1219200" cy="1219200"/>
          </a:xfrm>
          <a:prstGeom prst="rect">
            <a:avLst/>
          </a:prstGeom>
          <a:noFill/>
        </p:spPr>
      </p:pic>
      <p:pic>
        <p:nvPicPr>
          <p:cNvPr id="1036" name="Picture 12" descr="Z:\ICON\Gallery_of_Icons\Общие иконки\Formats\XPS12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1730" y="2428868"/>
            <a:ext cx="1219200" cy="1219200"/>
          </a:xfrm>
          <a:prstGeom prst="rect">
            <a:avLst/>
          </a:prstGeom>
          <a:noFill/>
        </p:spPr>
      </p:pic>
      <p:pic>
        <p:nvPicPr>
          <p:cNvPr id="1037" name="Picture 13" descr="Z:\ICON\Gallery_of_Icons\Общие иконки\Formats\png128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4414" y="3714752"/>
            <a:ext cx="1219200" cy="1219200"/>
          </a:xfrm>
          <a:prstGeom prst="rect">
            <a:avLst/>
          </a:prstGeom>
          <a:noFill/>
        </p:spPr>
      </p:pic>
      <p:pic>
        <p:nvPicPr>
          <p:cNvPr id="1038" name="Picture 14" descr="Z:\ICON\Gallery_of_Icons\Общие иконки\Formats\bmp128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07455" y="3714752"/>
            <a:ext cx="1219200" cy="1219200"/>
          </a:xfrm>
          <a:prstGeom prst="rect">
            <a:avLst/>
          </a:prstGeom>
          <a:noFill/>
        </p:spPr>
      </p:pic>
      <p:pic>
        <p:nvPicPr>
          <p:cNvPr id="1041" name="Picture 17" descr="Z:\ICON\Gallery_of_Icons\Общие иконки\Formats\xml128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5066120"/>
            <a:ext cx="1220400" cy="1220400"/>
          </a:xfrm>
          <a:prstGeom prst="rect">
            <a:avLst/>
          </a:prstGeom>
          <a:noFill/>
        </p:spPr>
      </p:pic>
      <p:pic>
        <p:nvPicPr>
          <p:cNvPr id="1042" name="Picture 18" descr="Z:\ICON\Gallery_of_Icons\Общие иконки\Formats\emf128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14678" y="5066120"/>
            <a:ext cx="1220400" cy="1220400"/>
          </a:xfrm>
          <a:prstGeom prst="rect">
            <a:avLst/>
          </a:prstGeom>
          <a:noFill/>
        </p:spPr>
      </p:pic>
      <p:pic>
        <p:nvPicPr>
          <p:cNvPr id="1043" name="Picture 19" descr="Z:\ICON\Gallery_of_Icons\Общие иконки\Formats\csv128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57356" y="5066120"/>
            <a:ext cx="1220400" cy="12204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000109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Comparação com Competidores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5720" y="500042"/>
            <a:ext cx="8501122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dirty="0" smtClean="0">
                <a:solidFill>
                  <a:schemeClr val="tx2"/>
                </a:solidFill>
              </a:rPr>
              <a:t>Você ainda não está certo se o Report Sharp-Shooter é a melhor solução para relatórios?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dirty="0" smtClean="0">
                <a:solidFill>
                  <a:schemeClr val="tx2"/>
                </a:solidFill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pt-BR" dirty="0" smtClean="0">
                <a:solidFill>
                  <a:schemeClr val="tx2"/>
                </a:solidFill>
              </a:rPr>
              <a:t>Requisite uma tabela comparativa independente do Report Sharp-Shooter com o MS Reporting Services, Crystal Reports, Active Reports e outras ferramentas de relatórios.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6148" name="Picture 4" descr="Z:\RSS\презентация\t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156390"/>
            <a:ext cx="4643470" cy="4314405"/>
          </a:xfrm>
          <a:prstGeom prst="rect">
            <a:avLst/>
          </a:prstGeom>
          <a:noFill/>
        </p:spPr>
      </p:pic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7"/>
          </a:xfrm>
        </p:spPr>
        <p:txBody>
          <a:bodyPr>
            <a:normAutofit/>
          </a:bodyPr>
          <a:lstStyle/>
          <a:p>
            <a:r>
              <a:rPr lang="pt-BR" sz="3100" b="1" dirty="0" smtClean="0">
                <a:solidFill>
                  <a:schemeClr val="tx2"/>
                </a:solidFill>
              </a:rPr>
              <a:t>Migração fácil do Crystal e Active Reports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8215370" cy="1643074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2"/>
                </a:solidFill>
              </a:rPr>
              <a:t>Se você usa ferramentas de relatórios de competidores, como Crystal Reports ou Active Reports, você pode facilmente migrar suas aplicações para o  Report Sharp-Shooter graças aos conversores de modelos de relatórios do Crystal Reports e Active Reports para o formato do Report Sharp-Shooter.</a:t>
            </a:r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Irina\PPTs\RSS\migr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071810"/>
            <a:ext cx="3857652" cy="3143272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57150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Report Sharp-Shooter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928670"/>
            <a:ext cx="8143932" cy="571504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Construído para a criação de aplicativos em 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1026" name="Picture 2" descr="Z:\RSS\презентация\A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748" y="1785926"/>
            <a:ext cx="3058780" cy="2063934"/>
          </a:xfrm>
          <a:prstGeom prst="rect">
            <a:avLst/>
          </a:prstGeom>
          <a:noFill/>
        </p:spPr>
      </p:pic>
      <p:pic>
        <p:nvPicPr>
          <p:cNvPr id="1027" name="Picture 3" descr="Z:\RSS\презентация\SilverlightForm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243567"/>
            <a:ext cx="2890746" cy="2257267"/>
          </a:xfrm>
          <a:prstGeom prst="rect">
            <a:avLst/>
          </a:prstGeom>
          <a:noFill/>
        </p:spPr>
      </p:pic>
      <p:pic>
        <p:nvPicPr>
          <p:cNvPr id="1028" name="Picture 4" descr="Z:\RSS\презентация\WindowsFor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785926"/>
            <a:ext cx="2720977" cy="20602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786" y="135729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Windows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Forms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135729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ASP.NET </a:t>
            </a:r>
            <a:r>
              <a:rPr lang="en-US" b="1" dirty="0" err="1" smtClean="0">
                <a:solidFill>
                  <a:schemeClr val="tx2"/>
                </a:solidFill>
              </a:rPr>
              <a:t>WebForms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378619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Silverlight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8" grpId="0" build="p"/>
      <p:bldP spid="9" grpId="0" build="allAtOnce"/>
      <p:bldP spid="10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642941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Suporte Pré-Vendas Gratuito: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3143248"/>
            <a:ext cx="2786082" cy="78581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 smtClean="0">
                <a:solidFill>
                  <a:schemeClr val="tx2"/>
                </a:solidFill>
              </a:rPr>
              <a:t>   </a:t>
            </a:r>
            <a:r>
              <a:rPr lang="en-US" sz="2400" b="1" dirty="0" err="1" smtClean="0">
                <a:solidFill>
                  <a:schemeClr val="tx2"/>
                </a:solidFill>
              </a:rPr>
              <a:t>Relatório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Enviado</a:t>
            </a:r>
            <a:r>
              <a:rPr lang="en-US" sz="2400" b="1" dirty="0" smtClean="0"/>
              <a:t>		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429124" y="3143248"/>
            <a:ext cx="3857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Relatório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Desenvolvido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Irina\PPTs\RSS\Presale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929066"/>
            <a:ext cx="2857500" cy="1781175"/>
          </a:xfrm>
          <a:prstGeom prst="rect">
            <a:avLst/>
          </a:prstGeom>
          <a:noFill/>
        </p:spPr>
      </p:pic>
      <p:pic>
        <p:nvPicPr>
          <p:cNvPr id="1027" name="Picture 3" descr="C:\Irina\PPTs\RSS\presale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929066"/>
            <a:ext cx="2857500" cy="178117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1357298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000" dirty="0" smtClean="0">
                <a:solidFill>
                  <a:schemeClr val="tx2"/>
                </a:solidFill>
              </a:rPr>
              <a:t>Nos dê a descrição do painel que você deseja criar e nós desenharemos um modelo para você de </a:t>
            </a:r>
            <a:r>
              <a:rPr lang="pt-BR" sz="2000" b="1" i="1" dirty="0" smtClean="0">
                <a:solidFill>
                  <a:schemeClr val="tx2"/>
                </a:solidFill>
              </a:rPr>
              <a:t>graça</a:t>
            </a:r>
            <a:r>
              <a:rPr lang="pt-BR" sz="2000" dirty="0" smtClean="0">
                <a:solidFill>
                  <a:schemeClr val="tx2"/>
                </a:solidFill>
              </a:rPr>
              <a:t> e ajudaremos você a usar o produto da melhor forma para você conseguir o resultado que você quer.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571503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Licenciamento e Preço Flexíveis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43438" y="3143248"/>
            <a:ext cx="3857652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7158" y="1357298"/>
            <a:ext cx="6215106" cy="4714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ts val="15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Licenciado por desenvolvedor usando a ferramenta de relatórios em tempo de desenvolvimento;</a:t>
            </a:r>
          </a:p>
          <a:p>
            <a:pPr lvl="0">
              <a:spcBef>
                <a:spcPts val="15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Livre de direitos autorais em tempo de execução: distribuição da aplicação terminada ao usuário final não requer nenhuma taxa de licenciamento;</a:t>
            </a:r>
          </a:p>
          <a:p>
            <a:pPr lvl="0">
              <a:spcBef>
                <a:spcPts val="15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Assinatura de 1 ano permitindo receber todas as novas versões de produtos sem qualquer custo;  </a:t>
            </a:r>
          </a:p>
          <a:p>
            <a:pPr lvl="0">
              <a:spcBef>
                <a:spcPts val="15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Dividido em edições permite a você comprar somente a funcionalidade que você precisa: para criar aplicativos Windows, ASP.NET Web Forms, Silverlight ou todos juntos;</a:t>
            </a:r>
          </a:p>
          <a:p>
            <a:pPr lvl="0">
              <a:spcBef>
                <a:spcPts val="15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Código fonte em C# está disponível. </a:t>
            </a:r>
          </a:p>
          <a:p>
            <a:pPr lvl="0">
              <a:spcBef>
                <a:spcPts val="15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Descontos para compras em volume estão disponíveis.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11" name="Picture 2" descr="Z:\ICON\Gallery_of_Icons\Общие иконки\User\Users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428868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043890" cy="207170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chemeClr val="tx2"/>
                </a:solidFill>
              </a:rPr>
              <a:t>        </a:t>
            </a:r>
            <a:r>
              <a:rPr lang="pt-BR" sz="3100" b="1" dirty="0" smtClean="0">
                <a:solidFill>
                  <a:schemeClr val="tx2"/>
                </a:solidFill>
              </a:rPr>
              <a:t>Serviços ao Clientes:</a:t>
            </a:r>
            <a:r>
              <a:rPr lang="pt-BR" sz="2800" b="1" dirty="0" smtClean="0">
                <a:solidFill>
                  <a:schemeClr val="tx2"/>
                </a:solidFill>
              </a:rPr>
              <a:t/>
            </a:r>
            <a:br>
              <a:rPr lang="pt-BR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1266" name="Picture 2" descr="Z:\ICON\Gallery_of_Icons\Общие иконки\User\Users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285992"/>
            <a:ext cx="2214578" cy="2214578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57224" y="2000240"/>
            <a:ext cx="5286412" cy="43577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Calibri" pitchFamily="34" charset="0"/>
              </a:rPr>
              <a:t>Versão de testes grátis e totalmente funcionais;</a:t>
            </a:r>
          </a:p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Calibri" pitchFamily="34" charset="0"/>
              </a:rPr>
              <a:t>Suporte técnico e pré-vendas gratuitos  e em Português;</a:t>
            </a:r>
          </a:p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Calibri" pitchFamily="34" charset="0"/>
              </a:rPr>
              <a:t>Sistema traduzido para o Português do Brasil;</a:t>
            </a:r>
          </a:p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Calibri" pitchFamily="34" charset="0"/>
              </a:rPr>
              <a:t>Pessoal técnico e comercial certificado está sempre pronto para ajudar;</a:t>
            </a:r>
          </a:p>
          <a:p>
            <a:pPr marL="342900" lvl="0" indent="-34290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pt-BR" sz="2000" dirty="0" smtClean="0">
                <a:solidFill>
                  <a:schemeClr val="tx2"/>
                </a:solidFill>
              </a:rPr>
              <a:t>Treinamento e implementação;</a:t>
            </a:r>
          </a:p>
          <a:p>
            <a:pPr marL="342900" lvl="0" indent="-34290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pt-BR" sz="2000" dirty="0" smtClean="0">
                <a:solidFill>
                  <a:schemeClr val="tx2"/>
                </a:solidFill>
              </a:rPr>
              <a:t>Software personalizado e serviços de desenvolvimento.</a:t>
            </a:r>
            <a:endParaRPr lang="pt-BR" sz="2200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43890" cy="1143008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Desenvolvimento de Aplicativos de Business Intelligence e Software Personalizado: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4314" y="1857364"/>
            <a:ext cx="8929718" cy="4143404"/>
          </a:xfrm>
          <a:prstGeom prst="rect">
            <a:avLst/>
          </a:prstGeom>
        </p:spPr>
        <p:txBody>
          <a:bodyPr numCol="2" spcCol="360000">
            <a:noAutofit/>
          </a:bodyPr>
          <a:lstStyle/>
          <a:p>
            <a:r>
              <a:rPr lang="pt-BR" sz="2000" b="1" i="1" dirty="0" smtClean="0">
                <a:solidFill>
                  <a:schemeClr val="tx2"/>
                </a:solidFill>
              </a:rPr>
              <a:t>Nossa expertise inclui</a:t>
            </a:r>
            <a:r>
              <a:rPr lang="pt-BR" sz="2000" i="1" dirty="0" smtClean="0">
                <a:solidFill>
                  <a:schemeClr val="tx2"/>
                </a:solidFill>
              </a:rPr>
              <a:t>: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pPr lvl="1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Customer </a:t>
            </a:r>
            <a:r>
              <a:rPr lang="pt-BR" sz="2000" dirty="0" err="1" smtClean="0">
                <a:solidFill>
                  <a:schemeClr val="tx2"/>
                </a:solidFill>
              </a:rPr>
              <a:t>Relationship</a:t>
            </a:r>
            <a:r>
              <a:rPr lang="pt-BR" sz="2000" dirty="0" smtClean="0">
                <a:solidFill>
                  <a:schemeClr val="tx2"/>
                </a:solidFill>
              </a:rPr>
              <a:t> Management (CRM)</a:t>
            </a:r>
          </a:p>
          <a:p>
            <a:pPr lvl="1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Enterprise </a:t>
            </a:r>
            <a:r>
              <a:rPr lang="pt-BR" sz="2000" dirty="0" err="1" smtClean="0">
                <a:solidFill>
                  <a:schemeClr val="tx2"/>
                </a:solidFill>
              </a:rPr>
              <a:t>Resource</a:t>
            </a:r>
            <a:r>
              <a:rPr lang="pt-BR" sz="2000" dirty="0" smtClean="0">
                <a:solidFill>
                  <a:schemeClr val="tx2"/>
                </a:solidFill>
              </a:rPr>
              <a:t> </a:t>
            </a:r>
            <a:r>
              <a:rPr lang="pt-BR" sz="2000" dirty="0" err="1" smtClean="0">
                <a:solidFill>
                  <a:schemeClr val="tx2"/>
                </a:solidFill>
              </a:rPr>
              <a:t>Planning</a:t>
            </a:r>
            <a:r>
              <a:rPr lang="pt-BR" sz="2000" dirty="0" smtClean="0">
                <a:solidFill>
                  <a:schemeClr val="tx2"/>
                </a:solidFill>
              </a:rPr>
              <a:t> (ERP)</a:t>
            </a:r>
          </a:p>
          <a:p>
            <a:pPr lvl="1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Sistema para Gerenciamento de Documentos (DMS)</a:t>
            </a:r>
          </a:p>
          <a:p>
            <a:pPr lvl="1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Sistemas para Gerenciamento de Conteúdo</a:t>
            </a:r>
          </a:p>
          <a:p>
            <a:pPr lvl="1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Relatórios de Produtividade em Tempo Real</a:t>
            </a:r>
          </a:p>
          <a:p>
            <a:pPr lvl="1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Gerenciamento do Tempo,  </a:t>
            </a:r>
            <a:br>
              <a:rPr lang="pt-BR" sz="2000" dirty="0" smtClean="0">
                <a:solidFill>
                  <a:schemeClr val="tx2"/>
                </a:solidFill>
              </a:rPr>
            </a:br>
            <a:r>
              <a:rPr lang="pt-BR" sz="2000" dirty="0" smtClean="0">
                <a:solidFill>
                  <a:schemeClr val="tx2"/>
                </a:solidFill>
              </a:rPr>
              <a:t/>
            </a:r>
            <a:br>
              <a:rPr lang="pt-BR" sz="2000" dirty="0" smtClean="0">
                <a:solidFill>
                  <a:schemeClr val="tx2"/>
                </a:solidFill>
              </a:rPr>
            </a:br>
            <a:r>
              <a:rPr lang="pt-BR" sz="2000" dirty="0" smtClean="0">
                <a:solidFill>
                  <a:schemeClr val="tx2"/>
                </a:solidFill>
              </a:rPr>
              <a:t/>
            </a:r>
            <a:br>
              <a:rPr lang="pt-BR" sz="2000" dirty="0" smtClean="0">
                <a:solidFill>
                  <a:schemeClr val="tx2"/>
                </a:solidFill>
              </a:rPr>
            </a:br>
            <a:endParaRPr lang="pt-BR" sz="2000" dirty="0" smtClean="0">
              <a:solidFill>
                <a:schemeClr val="tx2"/>
              </a:solidFill>
            </a:endParaRPr>
          </a:p>
          <a:p>
            <a:pPr lvl="1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Tarefas e Comunicações</a:t>
            </a:r>
          </a:p>
          <a:p>
            <a:pPr lvl="1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Gerenciamento de Workflow</a:t>
            </a:r>
          </a:p>
          <a:p>
            <a:pPr lvl="1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E-learning</a:t>
            </a:r>
          </a:p>
          <a:p>
            <a:pPr lvl="1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Gerenciamento de Chamados</a:t>
            </a:r>
          </a:p>
          <a:p>
            <a:pPr lvl="1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Gerenciamento de </a:t>
            </a:r>
            <a:r>
              <a:rPr lang="pt-BR" sz="2000" dirty="0" err="1" smtClean="0">
                <a:solidFill>
                  <a:schemeClr val="tx2"/>
                </a:solidFill>
              </a:rPr>
              <a:t>Website</a:t>
            </a:r>
            <a:endParaRPr lang="pt-BR" sz="2000" dirty="0" smtClean="0">
              <a:solidFill>
                <a:schemeClr val="tx2"/>
              </a:solidFill>
            </a:endParaRPr>
          </a:p>
          <a:p>
            <a:pPr lvl="1">
              <a:spcBef>
                <a:spcPts val="80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Gerenciamento de Processos de Negócios e Painéis Digitais</a:t>
            </a:r>
            <a:br>
              <a:rPr lang="pt-BR" sz="2000" dirty="0" smtClean="0">
                <a:solidFill>
                  <a:schemeClr val="tx2"/>
                </a:solidFill>
              </a:rPr>
            </a:br>
            <a:r>
              <a:rPr lang="pt-BR" sz="2000" dirty="0" smtClean="0">
                <a:solidFill>
                  <a:schemeClr val="tx2"/>
                </a:solidFill>
              </a:rPr>
              <a:t/>
            </a:r>
            <a:br>
              <a:rPr lang="pt-BR" sz="2000" dirty="0" smtClean="0">
                <a:solidFill>
                  <a:schemeClr val="tx2"/>
                </a:solidFill>
              </a:rPr>
            </a:br>
            <a:endParaRPr lang="pt-BR" sz="2000" i="1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pt-BR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5500702"/>
            <a:ext cx="155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>
                <a:solidFill>
                  <a:schemeClr val="tx2"/>
                </a:solidFill>
              </a:rPr>
              <a:t>…e muito mais</a:t>
            </a:r>
            <a:endParaRPr lang="en-US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4429156"/>
          </a:xfrm>
        </p:spPr>
        <p:txBody>
          <a:bodyPr>
            <a:noAutofit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2800" b="1" dirty="0" smtClean="0">
                <a:solidFill>
                  <a:schemeClr val="tx2"/>
                </a:solidFill>
              </a:rPr>
              <a:t>Perpetuum Software </a:t>
            </a:r>
            <a:r>
              <a:rPr lang="pt-BR" sz="2800" b="1" dirty="0" err="1" smtClean="0">
                <a:solidFill>
                  <a:schemeClr val="tx2"/>
                </a:solidFill>
              </a:rPr>
              <a:t>Latin</a:t>
            </a:r>
            <a:r>
              <a:rPr lang="pt-BR" sz="2800" b="1" dirty="0" smtClean="0">
                <a:solidFill>
                  <a:schemeClr val="tx2"/>
                </a:solidFill>
              </a:rPr>
              <a:t> America</a:t>
            </a: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pt-BR" sz="2000" dirty="0" smtClean="0">
                <a:solidFill>
                  <a:srgbClr val="00B0F0"/>
                </a:solidFill>
                <a:hlinkClick r:id="rId3"/>
              </a:rPr>
              <a:t>http://www.perpetuumsoftware.com.br </a:t>
            </a:r>
            <a:r>
              <a:rPr lang="pt-BR" sz="3200" dirty="0" smtClean="0">
                <a:solidFill>
                  <a:schemeClr val="tx2"/>
                </a:solidFill>
              </a:rPr>
              <a:t/>
            </a:r>
            <a:br>
              <a:rPr lang="pt-BR" sz="3200" dirty="0" smtClean="0">
                <a:solidFill>
                  <a:schemeClr val="tx2"/>
                </a:solidFill>
              </a:rPr>
            </a:br>
            <a:r>
              <a:rPr lang="pt-BR" sz="3200" dirty="0" smtClean="0">
                <a:solidFill>
                  <a:schemeClr val="tx2"/>
                </a:solidFill>
              </a:rPr>
              <a:t/>
            </a:r>
            <a:br>
              <a:rPr lang="pt-BR" sz="3200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chemeClr val="tx2"/>
                </a:solidFill>
              </a:rPr>
              <a:t>Questões de vendas: </a:t>
            </a:r>
            <a:r>
              <a:rPr lang="pt-BR" sz="2000" dirty="0" smtClean="0">
                <a:hlinkClick r:id="rId4"/>
              </a:rPr>
              <a:t>v</a:t>
            </a:r>
            <a:r>
              <a:rPr lang="pt-BR" sz="2000" dirty="0" smtClean="0">
                <a:solidFill>
                  <a:schemeClr val="bg1"/>
                </a:solidFill>
                <a:hlinkClick r:id="rId4"/>
              </a:rPr>
              <a:t>end</a:t>
            </a:r>
            <a:r>
              <a:rPr lang="pt-BR" sz="2000" dirty="0" smtClean="0">
                <a:hlinkClick r:id="rId4"/>
              </a:rPr>
              <a:t>as@perpetuumsoft.com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>
                <a:solidFill>
                  <a:schemeClr val="tx2"/>
                </a:solidFill>
              </a:rPr>
              <a:t>Questões técnicas: </a:t>
            </a:r>
            <a:r>
              <a:rPr lang="pt-BR" sz="2000" dirty="0" smtClean="0">
                <a:hlinkClick r:id="rId5"/>
              </a:rPr>
              <a:t>suporte@perpetuumsoft.com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pt-BR" sz="2000" dirty="0" smtClean="0"/>
              <a:t> </a:t>
            </a:r>
            <a:r>
              <a:rPr lang="pt-BR" sz="2000" dirty="0" smtClean="0">
                <a:solidFill>
                  <a:schemeClr val="tx2"/>
                </a:solidFill>
              </a:rPr>
              <a:t/>
            </a:r>
            <a:br>
              <a:rPr lang="pt-BR" sz="2000" dirty="0" smtClean="0">
                <a:solidFill>
                  <a:schemeClr val="tx2"/>
                </a:solidFill>
              </a:rPr>
            </a:br>
            <a:r>
              <a:rPr lang="pt-BR" sz="2000" dirty="0" smtClean="0">
                <a:solidFill>
                  <a:schemeClr val="tx2"/>
                </a:solidFill>
              </a:rPr>
              <a:t>Praça das Paineiras, 14 - sala 4</a:t>
            </a:r>
            <a:br>
              <a:rPr lang="pt-BR" sz="2000" dirty="0" smtClean="0">
                <a:solidFill>
                  <a:schemeClr val="tx2"/>
                </a:solidFill>
              </a:rPr>
            </a:br>
            <a:r>
              <a:rPr lang="pt-BR" sz="2000" dirty="0" smtClean="0">
                <a:solidFill>
                  <a:schemeClr val="tx2"/>
                </a:solidFill>
              </a:rPr>
              <a:t>Alphaville</a:t>
            </a:r>
            <a:br>
              <a:rPr lang="pt-BR" sz="2000" dirty="0" smtClean="0">
                <a:solidFill>
                  <a:schemeClr val="tx2"/>
                </a:solidFill>
              </a:rPr>
            </a:br>
            <a:r>
              <a:rPr lang="pt-BR" sz="2000" dirty="0" err="1" smtClean="0">
                <a:solidFill>
                  <a:schemeClr val="tx2"/>
                </a:solidFill>
              </a:rPr>
              <a:t>Cep</a:t>
            </a:r>
            <a:r>
              <a:rPr lang="pt-BR" sz="2000" dirty="0" smtClean="0">
                <a:solidFill>
                  <a:schemeClr val="tx2"/>
                </a:solidFill>
              </a:rPr>
              <a:t>: 06453-049</a:t>
            </a:r>
            <a:br>
              <a:rPr lang="pt-BR" sz="2000" dirty="0" smtClean="0">
                <a:solidFill>
                  <a:schemeClr val="tx2"/>
                </a:solidFill>
              </a:rPr>
            </a:br>
            <a:r>
              <a:rPr lang="pt-BR" sz="2000" dirty="0" smtClean="0">
                <a:solidFill>
                  <a:schemeClr val="tx2"/>
                </a:solidFill>
              </a:rPr>
              <a:t>Barueri/São Paulo – Brasil </a:t>
            </a:r>
            <a:br>
              <a:rPr lang="pt-BR" sz="2000" dirty="0" smtClean="0">
                <a:solidFill>
                  <a:schemeClr val="tx2"/>
                </a:solidFill>
              </a:rPr>
            </a:br>
            <a:r>
              <a:rPr lang="pt-BR" sz="2000" dirty="0" smtClean="0">
                <a:solidFill>
                  <a:schemeClr val="tx2"/>
                </a:solidFill>
              </a:rPr>
              <a:t>Telefone: + 55 11 4193-1253</a:t>
            </a:r>
            <a:r>
              <a:rPr lang="pt-BR" sz="3200" dirty="0" smtClean="0">
                <a:solidFill>
                  <a:schemeClr val="tx2"/>
                </a:solidFill>
              </a:rPr>
              <a:t/>
            </a:r>
            <a:br>
              <a:rPr lang="pt-BR" sz="3200" dirty="0" smtClean="0">
                <a:solidFill>
                  <a:schemeClr val="tx2"/>
                </a:solidFill>
              </a:rPr>
            </a:br>
            <a:endParaRPr lang="en-US" sz="2200" dirty="0"/>
          </a:p>
        </p:txBody>
      </p:sp>
      <p:pic>
        <p:nvPicPr>
          <p:cNvPr id="12290" name="Picture 2" descr="Z:\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85728"/>
            <a:ext cx="3411538" cy="1254125"/>
          </a:xfrm>
          <a:prstGeom prst="rect">
            <a:avLst/>
          </a:prstGeom>
          <a:noFill/>
        </p:spPr>
      </p:pic>
      <p:pic>
        <p:nvPicPr>
          <p:cNvPr id="1026" name="Picture 2" descr="C:\Irina\Pics\different\CertPartn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28604"/>
            <a:ext cx="2357454" cy="1357322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642941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Fontes de dados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0364" y="1857364"/>
            <a:ext cx="5072098" cy="4214842"/>
          </a:xfrm>
        </p:spPr>
        <p:txBody>
          <a:bodyPr>
            <a:normAutofit/>
          </a:bodyPr>
          <a:lstStyle/>
          <a:p>
            <a:pPr algn="l"/>
            <a:r>
              <a:rPr lang="pt-BR" sz="2000" dirty="0" smtClean="0">
                <a:solidFill>
                  <a:schemeClr val="tx2"/>
                </a:solidFill>
              </a:rPr>
              <a:t>Suporte a qualquer fonte de dados .NET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l"/>
            <a:endParaRPr lang="ru-RU" sz="2000" dirty="0" smtClean="0">
              <a:solidFill>
                <a:schemeClr val="tx2"/>
              </a:solidFill>
            </a:endParaRPr>
          </a:p>
          <a:p>
            <a:pPr algn="l"/>
            <a:endParaRPr lang="en-US" sz="2000" dirty="0" smtClean="0">
              <a:solidFill>
                <a:schemeClr val="tx2"/>
              </a:solidFill>
            </a:endParaRPr>
          </a:p>
          <a:p>
            <a:pPr algn="l"/>
            <a:r>
              <a:rPr lang="pt-BR" sz="2000" dirty="0" smtClean="0">
                <a:solidFill>
                  <a:schemeClr val="tx2"/>
                </a:solidFill>
              </a:rPr>
              <a:t/>
            </a:r>
            <a:br>
              <a:rPr lang="pt-BR" sz="2000" dirty="0" smtClean="0">
                <a:solidFill>
                  <a:schemeClr val="tx2"/>
                </a:solidFill>
              </a:rPr>
            </a:br>
            <a:r>
              <a:rPr lang="pt-BR" sz="2000" dirty="0" smtClean="0">
                <a:solidFill>
                  <a:schemeClr val="tx2"/>
                </a:solidFill>
              </a:rPr>
              <a:t>Permissão para usar múltiplas fontes de dados para o mesmo modelo de relatórios.</a:t>
            </a:r>
          </a:p>
          <a:p>
            <a:pPr algn="l"/>
            <a:endParaRPr lang="ru-RU" sz="2000" dirty="0" smtClean="0">
              <a:solidFill>
                <a:schemeClr val="tx2"/>
              </a:solidFill>
            </a:endParaRPr>
          </a:p>
          <a:p>
            <a:pPr algn="l"/>
            <a:endParaRPr lang="ru-RU" sz="2000" dirty="0" smtClean="0">
              <a:solidFill>
                <a:schemeClr val="tx2"/>
              </a:solidFill>
            </a:endParaRPr>
          </a:p>
          <a:p>
            <a:pPr algn="l"/>
            <a:endParaRPr lang="en-US" sz="2000" dirty="0" smtClean="0">
              <a:solidFill>
                <a:schemeClr val="tx2"/>
              </a:solidFill>
            </a:endParaRPr>
          </a:p>
          <a:p>
            <a:pPr algn="l"/>
            <a:r>
              <a:rPr lang="pt-BR" sz="2000" dirty="0" smtClean="0">
                <a:solidFill>
                  <a:schemeClr val="tx2"/>
                </a:solidFill>
              </a:rPr>
              <a:t>Permissão para construir relatórios ambos conectados e desconectados.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Z:\RSS\презентация\any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2371739" cy="1419888"/>
          </a:xfrm>
          <a:prstGeom prst="rect">
            <a:avLst/>
          </a:prstGeom>
          <a:noFill/>
        </p:spPr>
      </p:pic>
      <p:pic>
        <p:nvPicPr>
          <p:cNvPr id="2051" name="Picture 3" descr="Z:\RSS\презентация\bound and unbound repor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20" y="4857760"/>
            <a:ext cx="1740678" cy="1455386"/>
          </a:xfrm>
          <a:prstGeom prst="rect">
            <a:avLst/>
          </a:prstGeom>
          <a:noFill/>
        </p:spPr>
      </p:pic>
      <p:pic>
        <p:nvPicPr>
          <p:cNvPr id="2052" name="Picture 4" descr="Z:\RSS\презентация\multiple data sourc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071810"/>
            <a:ext cx="1756454" cy="1419888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642942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Design de Relatórios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3077" name="Picture 5" descr="Z:\RSS\презентация\ReportDesig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371718"/>
            <a:ext cx="4342402" cy="4052908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2910" y="1500174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2000" dirty="0" smtClean="0">
                <a:solidFill>
                  <a:schemeClr val="tx2"/>
                </a:solidFill>
              </a:rPr>
              <a:t> O Designer Visual intuitivo permite o desenvolvimento  de diferentes tipos de relatórios, até os mais complexos sem uma linha de código.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1214422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Visual Designer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Design de Relatórios</a:t>
            </a:r>
            <a:br>
              <a:rPr lang="pt-BR" sz="2800" b="1" dirty="0" smtClean="0">
                <a:solidFill>
                  <a:schemeClr val="tx2"/>
                </a:solidFill>
              </a:rPr>
            </a:br>
            <a:r>
              <a:rPr lang="pt-BR" sz="2000" b="1" dirty="0" smtClean="0">
                <a:solidFill>
                  <a:schemeClr val="tx2"/>
                </a:solidFill>
              </a:rPr>
              <a:t>Tipos de Relatórios</a:t>
            </a:r>
            <a:br>
              <a:rPr lang="pt-BR" sz="2000" b="1" dirty="0" smtClean="0">
                <a:solidFill>
                  <a:schemeClr val="tx2"/>
                </a:solidFill>
              </a:rPr>
            </a:b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643998" cy="1785950"/>
          </a:xfrm>
        </p:spPr>
        <p:txBody>
          <a:bodyPr>
            <a:normAutofit/>
          </a:bodyPr>
          <a:lstStyle/>
          <a:p>
            <a:r>
              <a:rPr lang="pt-BR" sz="1800" dirty="0" smtClean="0">
                <a:solidFill>
                  <a:schemeClr val="tx2"/>
                </a:solidFill>
              </a:rPr>
              <a:t>Você pode criar absolutamente qualquer tipo de relatório com o Assistente e o Designer com poucos cliques de mouse:</a:t>
            </a:r>
          </a:p>
          <a:p>
            <a:r>
              <a:rPr lang="pt-BR" sz="1800" dirty="0" smtClean="0">
                <a:solidFill>
                  <a:schemeClr val="tx2"/>
                </a:solidFill>
              </a:rPr>
              <a:t> </a:t>
            </a:r>
            <a:r>
              <a:rPr lang="pt-BR" sz="1800" b="1" i="1" dirty="0" smtClean="0">
                <a:solidFill>
                  <a:schemeClr val="tx2"/>
                </a:solidFill>
              </a:rPr>
              <a:t>cross tab</a:t>
            </a:r>
            <a:r>
              <a:rPr lang="pt-BR" sz="1800" i="1" dirty="0" smtClean="0">
                <a:solidFill>
                  <a:schemeClr val="tx2"/>
                </a:solidFill>
              </a:rPr>
              <a:t>, </a:t>
            </a:r>
            <a:r>
              <a:rPr lang="pt-BR" sz="1800" b="1" i="1" dirty="0" smtClean="0">
                <a:solidFill>
                  <a:schemeClr val="tx2"/>
                </a:solidFill>
              </a:rPr>
              <a:t>lado-a-lado</a:t>
            </a:r>
            <a:r>
              <a:rPr lang="pt-BR" sz="1800" i="1" dirty="0" smtClean="0">
                <a:solidFill>
                  <a:schemeClr val="tx2"/>
                </a:solidFill>
              </a:rPr>
              <a:t>, </a:t>
            </a:r>
            <a:r>
              <a:rPr lang="pt-BR" sz="1800" b="1" i="1" dirty="0" smtClean="0">
                <a:solidFill>
                  <a:schemeClr val="tx2"/>
                </a:solidFill>
              </a:rPr>
              <a:t>hierarquicos</a:t>
            </a:r>
            <a:r>
              <a:rPr lang="pt-BR" sz="1800" i="1" dirty="0" smtClean="0">
                <a:solidFill>
                  <a:schemeClr val="tx2"/>
                </a:solidFill>
              </a:rPr>
              <a:t>, </a:t>
            </a:r>
            <a:r>
              <a:rPr lang="pt-BR" sz="1800" b="1" i="1" dirty="0" smtClean="0">
                <a:solidFill>
                  <a:schemeClr val="tx2"/>
                </a:solidFill>
              </a:rPr>
              <a:t>relatórios multicolunas</a:t>
            </a:r>
            <a:r>
              <a:rPr lang="pt-BR" sz="1800" i="1" dirty="0" smtClean="0">
                <a:solidFill>
                  <a:schemeClr val="tx2"/>
                </a:solidFill>
              </a:rPr>
              <a:t>, </a:t>
            </a:r>
            <a:r>
              <a:rPr lang="pt-BR" sz="1800" b="1" i="1" dirty="0" smtClean="0">
                <a:solidFill>
                  <a:schemeClr val="tx2"/>
                </a:solidFill>
              </a:rPr>
              <a:t>sub-relatórios</a:t>
            </a:r>
            <a:r>
              <a:rPr lang="pt-BR" sz="1800" i="1" dirty="0" smtClean="0">
                <a:solidFill>
                  <a:schemeClr val="tx2"/>
                </a:solidFill>
              </a:rPr>
              <a:t>, </a:t>
            </a:r>
            <a:r>
              <a:rPr lang="pt-BR" sz="1800" b="1" i="1" dirty="0" smtClean="0">
                <a:solidFill>
                  <a:schemeClr val="tx2"/>
                </a:solidFill>
              </a:rPr>
              <a:t>relatórios agrupados</a:t>
            </a:r>
            <a:r>
              <a:rPr lang="pt-BR" sz="1800" i="1" dirty="0" smtClean="0">
                <a:solidFill>
                  <a:schemeClr val="tx2"/>
                </a:solidFill>
              </a:rPr>
              <a:t>, etc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2"/>
                </a:solidFill>
              </a:rPr>
              <a:t> </a:t>
            </a:r>
            <a:endParaRPr lang="en-US" sz="1800" dirty="0">
              <a:solidFill>
                <a:schemeClr val="tx2"/>
              </a:solidFill>
            </a:endParaRPr>
          </a:p>
          <a:p>
            <a:pPr algn="l"/>
            <a:endParaRPr lang="en-US" sz="2000" dirty="0" smtClean="0">
              <a:solidFill>
                <a:schemeClr val="tx2"/>
              </a:solidFill>
            </a:endParaRPr>
          </a:p>
          <a:p>
            <a:pPr algn="l"/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/>
          </a:p>
        </p:txBody>
      </p:sp>
      <p:pic>
        <p:nvPicPr>
          <p:cNvPr id="4115" name="Picture 19" descr="Z:\RSS\презентация\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663" y="4429108"/>
            <a:ext cx="1312659" cy="1857412"/>
          </a:xfrm>
          <a:prstGeom prst="rect">
            <a:avLst/>
          </a:prstGeom>
          <a:noFill/>
        </p:spPr>
      </p:pic>
      <p:pic>
        <p:nvPicPr>
          <p:cNvPr id="4116" name="Picture 20" descr="Z:\RSS\презентация\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9143" y="4429108"/>
            <a:ext cx="1312658" cy="1857412"/>
          </a:xfrm>
          <a:prstGeom prst="rect">
            <a:avLst/>
          </a:prstGeom>
          <a:noFill/>
        </p:spPr>
      </p:pic>
      <p:pic>
        <p:nvPicPr>
          <p:cNvPr id="4117" name="Picture 21" descr="Z:\RSS\презентация\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5423" y="2428844"/>
            <a:ext cx="1312659" cy="1857412"/>
          </a:xfrm>
          <a:prstGeom prst="rect">
            <a:avLst/>
          </a:prstGeom>
          <a:noFill/>
        </p:spPr>
      </p:pic>
      <p:pic>
        <p:nvPicPr>
          <p:cNvPr id="4119" name="Picture 23" descr="Z:\RSS\презентация\1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4183" y="2428844"/>
            <a:ext cx="1312659" cy="1857412"/>
          </a:xfrm>
          <a:prstGeom prst="rect">
            <a:avLst/>
          </a:prstGeom>
          <a:noFill/>
        </p:spPr>
      </p:pic>
      <p:pic>
        <p:nvPicPr>
          <p:cNvPr id="4120" name="Picture 24" descr="Z:\RSS\презентация\1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7903" y="4429108"/>
            <a:ext cx="1312659" cy="1857412"/>
          </a:xfrm>
          <a:prstGeom prst="rect">
            <a:avLst/>
          </a:prstGeom>
          <a:noFill/>
        </p:spPr>
      </p:pic>
      <p:pic>
        <p:nvPicPr>
          <p:cNvPr id="4124" name="Picture 28" descr="Z:\RSS\презентация\2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16663" y="2428844"/>
            <a:ext cx="1312659" cy="1857412"/>
          </a:xfrm>
          <a:prstGeom prst="rect">
            <a:avLst/>
          </a:prstGeom>
          <a:noFill/>
        </p:spPr>
      </p:pic>
      <p:pic>
        <p:nvPicPr>
          <p:cNvPr id="4125" name="Picture 29" descr="Z:\RSS\презентация\2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9143" y="2428844"/>
            <a:ext cx="1312656" cy="1857411"/>
          </a:xfrm>
          <a:prstGeom prst="rect">
            <a:avLst/>
          </a:prstGeom>
          <a:noFill/>
        </p:spPr>
      </p:pic>
      <p:pic>
        <p:nvPicPr>
          <p:cNvPr id="4126" name="Picture 30" descr="Z:\RSS\презентация\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74183" y="4429108"/>
            <a:ext cx="1312659" cy="1857412"/>
          </a:xfrm>
          <a:prstGeom prst="rect">
            <a:avLst/>
          </a:prstGeom>
          <a:noFill/>
        </p:spPr>
      </p:pic>
      <p:pic>
        <p:nvPicPr>
          <p:cNvPr id="4127" name="Picture 31" descr="Z:\RSS\презентация\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4429108"/>
            <a:ext cx="1312659" cy="1857412"/>
          </a:xfrm>
          <a:prstGeom prst="rect">
            <a:avLst/>
          </a:prstGeom>
          <a:noFill/>
        </p:spPr>
      </p:pic>
      <p:pic>
        <p:nvPicPr>
          <p:cNvPr id="4129" name="Picture 33" descr="Z:\RSS\презентация\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45423" y="4429108"/>
            <a:ext cx="1312659" cy="1857412"/>
          </a:xfrm>
          <a:prstGeom prst="rect">
            <a:avLst/>
          </a:prstGeom>
          <a:noFill/>
        </p:spPr>
      </p:pic>
      <p:pic>
        <p:nvPicPr>
          <p:cNvPr id="4130" name="Picture 34" descr="Z:\RSS\презентация\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87903" y="2428844"/>
            <a:ext cx="1312642" cy="1857388"/>
          </a:xfrm>
          <a:prstGeom prst="rect">
            <a:avLst/>
          </a:prstGeom>
          <a:noFill/>
        </p:spPr>
      </p:pic>
      <p:pic>
        <p:nvPicPr>
          <p:cNvPr id="4131" name="Picture 35" descr="Z:\RSS\презентация\8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58" y="2428844"/>
            <a:ext cx="1312659" cy="1857412"/>
          </a:xfrm>
          <a:prstGeom prst="rect">
            <a:avLst/>
          </a:prstGeom>
          <a:noFill/>
        </p:spPr>
      </p:pic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85729"/>
            <a:ext cx="7958166" cy="571503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Design de Relatórios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215370" cy="1500198"/>
          </a:xfrm>
        </p:spPr>
        <p:txBody>
          <a:bodyPr>
            <a:normAutofit fontScale="92500" lnSpcReduction="10000"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Programação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Programação em qualquer linguagem .NET  permitindo a criar relatórios incríveis sem a necessidade de aprender qualquer outra linguagem de programação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2050" name="Picture 2" descr="Z:\RSS\презентация\repo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74" y="2428868"/>
            <a:ext cx="4905394" cy="3938814"/>
          </a:xfrm>
          <a:prstGeom prst="rect">
            <a:avLst/>
          </a:prstGeom>
          <a:noFill/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2867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Design de Relatórios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714356"/>
            <a:ext cx="8358246" cy="1857388"/>
          </a:xfrm>
        </p:spPr>
        <p:txBody>
          <a:bodyPr>
            <a:normAutofit fontScale="40000" lnSpcReduction="20000"/>
          </a:bodyPr>
          <a:lstStyle/>
          <a:p>
            <a:r>
              <a:rPr lang="pt-BR" sz="4500" b="1" dirty="0" smtClean="0">
                <a:solidFill>
                  <a:schemeClr val="tx2"/>
                </a:solidFill>
              </a:rPr>
              <a:t>Múltiplo reuso de modelos</a:t>
            </a:r>
          </a:p>
          <a:p>
            <a:r>
              <a:rPr lang="pt-BR" sz="3300" b="1" dirty="0" smtClean="0">
                <a:solidFill>
                  <a:schemeClr val="tx2"/>
                </a:solidFill>
              </a:rPr>
              <a:t/>
            </a:r>
            <a:br>
              <a:rPr lang="pt-BR" sz="3300" b="1" dirty="0" smtClean="0">
                <a:solidFill>
                  <a:schemeClr val="tx2"/>
                </a:solidFill>
              </a:rPr>
            </a:br>
            <a:r>
              <a:rPr lang="pt-BR" sz="4000" dirty="0" smtClean="0">
                <a:solidFill>
                  <a:schemeClr val="tx2"/>
                </a:solidFill>
              </a:rPr>
              <a:t>Se você tem criado a necessidade de desenvolver muitos relatórios similares, Report Sharp-Shooter irá ajudar muito para economizar o seu tempo. </a:t>
            </a:r>
          </a:p>
          <a:p>
            <a:endParaRPr lang="pt-BR" sz="4000" dirty="0" smtClean="0">
              <a:solidFill>
                <a:schemeClr val="tx2"/>
              </a:solidFill>
            </a:endParaRPr>
          </a:p>
          <a:p>
            <a:r>
              <a:rPr lang="pt-BR" sz="4000" dirty="0" smtClean="0">
                <a:solidFill>
                  <a:schemeClr val="tx2"/>
                </a:solidFill>
              </a:rPr>
              <a:t>Você pode criar um modelo de relatório apenas uma vez e então usar em relatórios posteriores da mesma forma ou modificá-lo.</a:t>
            </a:r>
          </a:p>
          <a:p>
            <a:endParaRPr lang="en-US" sz="4000" dirty="0" smtClean="0">
              <a:solidFill>
                <a:schemeClr val="tx2"/>
              </a:solidFill>
            </a:endParaRPr>
          </a:p>
          <a:p>
            <a:endParaRPr lang="en-US" sz="2000" dirty="0"/>
          </a:p>
        </p:txBody>
      </p:sp>
      <p:pic>
        <p:nvPicPr>
          <p:cNvPr id="6" name="Picture 2" descr="Z:\RSS\презентация\Multiple reuse of templa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571744"/>
            <a:ext cx="4191875" cy="357190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8001056" cy="714379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Relatórios de Apresentação de Dados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572560" cy="1071570"/>
          </a:xfrm>
        </p:spPr>
        <p:txBody>
          <a:bodyPr>
            <a:normAutofit fontScale="92500"/>
          </a:bodyPr>
          <a:lstStyle/>
          <a:p>
            <a:r>
              <a:rPr lang="pt-BR" sz="2000" dirty="0" smtClean="0">
                <a:solidFill>
                  <a:schemeClr val="tx2"/>
                </a:solidFill>
              </a:rPr>
              <a:t>Recursos ilimitados para relatórios de apresentação de dados no formato de gráficos !</a:t>
            </a:r>
          </a:p>
          <a:p>
            <a:r>
              <a:rPr lang="pt-BR" sz="2000" dirty="0" smtClean="0">
                <a:solidFill>
                  <a:schemeClr val="tx2"/>
                </a:solidFill>
              </a:rPr>
              <a:t> Report Sharp-Shooter têm uma coleção de mais de 180 gráficos prontos para uso e gráficos personalizados  que permitem criar quaisquer novos tipos.</a:t>
            </a:r>
          </a:p>
        </p:txBody>
      </p:sp>
      <p:pic>
        <p:nvPicPr>
          <p:cNvPr id="4" name="Picture 11" descr="Z:\CHART\gallery\new chart collection\Pie\PieSeriesSparklePur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357430"/>
            <a:ext cx="1807211" cy="1214446"/>
          </a:xfrm>
          <a:prstGeom prst="rect">
            <a:avLst/>
          </a:prstGeom>
          <a:noFill/>
        </p:spPr>
      </p:pic>
      <p:pic>
        <p:nvPicPr>
          <p:cNvPr id="5" name="Picture 6" descr="Z:\CHART\gallery\new chart collection\Level\LevelSeriesAqu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0606" y="2357430"/>
            <a:ext cx="1807210" cy="1214445"/>
          </a:xfrm>
          <a:prstGeom prst="rect">
            <a:avLst/>
          </a:prstGeom>
          <a:noFill/>
        </p:spPr>
      </p:pic>
      <p:pic>
        <p:nvPicPr>
          <p:cNvPr id="6" name="Picture 7" descr="Z:\CHART\gallery\new chart collection\Bar\BarSeriesGlassBlu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6622" y="2357430"/>
            <a:ext cx="1807211" cy="1214446"/>
          </a:xfrm>
          <a:prstGeom prst="rect">
            <a:avLst/>
          </a:prstGeom>
          <a:noFill/>
        </p:spPr>
      </p:pic>
      <p:pic>
        <p:nvPicPr>
          <p:cNvPr id="7" name="Picture 12" descr="Z:\CHART\gallery\new chart collection\Pie\PieSeriesGlassBrightColor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334" y="3714752"/>
            <a:ext cx="1807211" cy="1214446"/>
          </a:xfrm>
          <a:prstGeom prst="rect">
            <a:avLst/>
          </a:prstGeom>
          <a:noFill/>
        </p:spPr>
      </p:pic>
      <p:pic>
        <p:nvPicPr>
          <p:cNvPr id="8" name="Picture 13" descr="Z:\CHART\gallery\new chart collection\Pie\PieSeriesSparkleBlac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0474" y="3714752"/>
            <a:ext cx="1807210" cy="1214445"/>
          </a:xfrm>
          <a:prstGeom prst="rect">
            <a:avLst/>
          </a:prstGeom>
          <a:noFill/>
        </p:spPr>
      </p:pic>
      <p:pic>
        <p:nvPicPr>
          <p:cNvPr id="9" name="Picture 14" descr="Z:\CHART\gallery\new chart collection\Point\PointSeriesSparkleBlac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3614" y="3714752"/>
            <a:ext cx="1807212" cy="1214446"/>
          </a:xfrm>
          <a:prstGeom prst="rect">
            <a:avLst/>
          </a:prstGeom>
          <a:noFill/>
        </p:spPr>
      </p:pic>
      <p:pic>
        <p:nvPicPr>
          <p:cNvPr id="10" name="Picture 2" descr="Z:\CHART\gallery\new chart collection\Area\AreaSeriesSparkleBlac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6754" y="3714752"/>
            <a:ext cx="1807212" cy="1214446"/>
          </a:xfrm>
          <a:prstGeom prst="rect">
            <a:avLst/>
          </a:prstGeom>
          <a:noFill/>
        </p:spPr>
      </p:pic>
      <p:pic>
        <p:nvPicPr>
          <p:cNvPr id="11" name="Picture 8" descr="Z:\CHART\gallery\new chart collection\Multi Series\MultipleSeriesSparkleBlu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50342" y="5072074"/>
            <a:ext cx="1807210" cy="1214445"/>
          </a:xfrm>
          <a:prstGeom prst="rect">
            <a:avLst/>
          </a:prstGeom>
          <a:noFill/>
        </p:spPr>
      </p:pic>
      <p:pic>
        <p:nvPicPr>
          <p:cNvPr id="12" name="Picture 5" descr="Z:\CHART\gallery\new chart collection\Bar\BarSeriesSparkleGree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64920" y="5072074"/>
            <a:ext cx="1807209" cy="1214445"/>
          </a:xfrm>
          <a:prstGeom prst="rect">
            <a:avLst/>
          </a:prstGeom>
          <a:noFill/>
        </p:spPr>
      </p:pic>
      <p:pic>
        <p:nvPicPr>
          <p:cNvPr id="13" name="Picture 15" descr="Z:\CHART\gallery\new chart collection\Point\PointSeriesSparklePurp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08060" y="5072074"/>
            <a:ext cx="1807211" cy="1214446"/>
          </a:xfrm>
          <a:prstGeom prst="rect">
            <a:avLst/>
          </a:prstGeom>
          <a:noFill/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1295344" y="785794"/>
            <a:ext cx="6777118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Gráficos</a:t>
            </a:r>
          </a:p>
        </p:txBody>
      </p:sp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4\marketing\USER\ТАНЯ\Site\elements_of_site\background\backgroun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497"/>
            <a:ext cx="4214842" cy="857255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Apresentação de Dados</a:t>
            </a:r>
            <a:br>
              <a:rPr lang="pt-BR" sz="2800" b="1" dirty="0" smtClean="0">
                <a:solidFill>
                  <a:schemeClr val="tx2"/>
                </a:solidFill>
              </a:rPr>
            </a:br>
            <a:r>
              <a:rPr lang="pt-BR" sz="2800" b="1" dirty="0" smtClean="0">
                <a:solidFill>
                  <a:schemeClr val="tx2"/>
                </a:solidFill>
              </a:rPr>
              <a:t>Gráficos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8" name="Picture 2" descr="Z:\Site\screenshots\для Иры\RSS_Charts_on_DataB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97034"/>
            <a:ext cx="4299670" cy="5849618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754</Words>
  <Application>Microsoft Office PowerPoint</Application>
  <PresentationFormat>On-screen Show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Report Sharp-Shooter</vt:lpstr>
      <vt:lpstr>Report Sharp-Shooter</vt:lpstr>
      <vt:lpstr>Fontes de dados</vt:lpstr>
      <vt:lpstr>Design de Relatórios</vt:lpstr>
      <vt:lpstr>Design de Relatórios Tipos de Relatórios </vt:lpstr>
      <vt:lpstr>Design de Relatórios</vt:lpstr>
      <vt:lpstr>Design de Relatórios</vt:lpstr>
      <vt:lpstr>Relatórios de Apresentação de Dados</vt:lpstr>
      <vt:lpstr>Apresentação de Dados Gráficos</vt:lpstr>
      <vt:lpstr>Apresentação de Dados</vt:lpstr>
      <vt:lpstr>Apresentação de Dados  Medidores</vt:lpstr>
      <vt:lpstr>Apresentação de Dados  Cubos </vt:lpstr>
      <vt:lpstr>Apresentação de Dados</vt:lpstr>
      <vt:lpstr>Apresentação de Dados</vt:lpstr>
      <vt:lpstr>Modificação de Relatórios Finais</vt:lpstr>
      <vt:lpstr>Personalização da Funcionalidade</vt:lpstr>
      <vt:lpstr>Exportação de Relatórios</vt:lpstr>
      <vt:lpstr>Comparação com Competidores</vt:lpstr>
      <vt:lpstr>Migração fácil do Crystal e Active Reports</vt:lpstr>
      <vt:lpstr>Suporte Pré-Vendas Gratuito:</vt:lpstr>
      <vt:lpstr>Licenciamento e Preço Flexíveis</vt:lpstr>
      <vt:lpstr>        Serviços ao Clientes:     </vt:lpstr>
      <vt:lpstr>Desenvolvimento de Aplicativos de Business Intelligence e Software Personalizado:</vt:lpstr>
      <vt:lpstr> Perpetuum Software Latin America http://www.perpetuumsoftware.com.br   Questões de vendas: vendas@perpetuumsoft.com  Questões técnicas: suporte@perpetuumsoft.com   Praça das Paineiras, 14 - sala 4 Alphaville Cep: 06453-049 Barueri/São Paulo – Brasil  Telefone: + 55 11 4193-1253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.</cp:lastModifiedBy>
  <cp:revision>257</cp:revision>
  <dcterms:created xsi:type="dcterms:W3CDTF">2009-06-15T20:44:23Z</dcterms:created>
  <dcterms:modified xsi:type="dcterms:W3CDTF">2009-07-22T16:57:09Z</dcterms:modified>
</cp:coreProperties>
</file>